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3" r:id="rId3"/>
    <p:sldId id="264" r:id="rId4"/>
    <p:sldId id="265" r:id="rId5"/>
    <p:sldId id="257" r:id="rId6"/>
    <p:sldId id="258" r:id="rId7"/>
    <p:sldId id="259" r:id="rId8"/>
    <p:sldId id="260" r:id="rId9"/>
    <p:sldId id="261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66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9" autoAdjust="0"/>
    <p:restoredTop sz="94660"/>
  </p:normalViewPr>
  <p:slideViewPr>
    <p:cSldViewPr snapToGrid="0">
      <p:cViewPr varScale="1">
        <p:scale>
          <a:sx n="90" d="100"/>
          <a:sy n="90" d="100"/>
        </p:scale>
        <p:origin x="8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dirty="0"/>
              <a:pPr/>
              <a:t>25-Sep-21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dirty="0"/>
              <a:pPr/>
              <a:t>25-Sep-21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25-Sep-21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4567-0DE4-3F47-BF90-CB84690072F9}" type="datetimeFigureOut">
              <a:rPr lang="en-US" dirty="0"/>
              <a:pPr/>
              <a:t>25-Sep-21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dirty="0"/>
              <a:pPr/>
              <a:t>25-Sep-21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dirty="0"/>
              <a:pPr/>
              <a:t>25-Sep-21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dirty="0"/>
              <a:pPr/>
              <a:t>25-Sep-21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25-Sep-21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dirty="0"/>
              <a:pPr/>
              <a:t>25-Sep-21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dirty="0"/>
              <a:pPr/>
              <a:t>25-Sep-21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dirty="0"/>
              <a:pPr/>
              <a:t>25-Sep-21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dirty="0"/>
              <a:pPr/>
              <a:t>25-Sep-21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dirty="0"/>
              <a:pPr/>
              <a:t>25-Sep-21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8C79C5D-2A6F-F04D-97DA-BEF2467B64E4}" type="datetimeFigureOut">
              <a:rPr lang="en-US" dirty="0"/>
              <a:pPr/>
              <a:t>25-Sep-21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 dirty="0"/>
              <a:pPr/>
              <a:t>25-Sep-21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3" r:id="rId9"/>
    <p:sldLayoutId id="2147483657" r:id="rId10"/>
    <p:sldLayoutId id="2147483666" r:id="rId11"/>
    <p:sldLayoutId id="2147483661" r:id="rId12"/>
    <p:sldLayoutId id="2147483658" r:id="rId13"/>
    <p:sldLayoutId id="2147483659" r:id="rId1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cropsindia.herokuapp.com/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attu-98/crops_india" TargetMode="External"/><Relationship Id="rId2" Type="http://schemas.openxmlformats.org/officeDocument/2006/relationships/hyperlink" Target="https://cropsindia.herokuapp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dattu-98/crops_india/tree/master/tableau_reports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A34EC2-B118-474E-83E3-26E7C806B6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0001" y="3429000"/>
            <a:ext cx="10572000" cy="991198"/>
          </a:xfrm>
        </p:spPr>
        <p:txBody>
          <a:bodyPr/>
          <a:lstStyle/>
          <a:p>
            <a:r>
              <a:rPr lang="en-US" sz="4400" dirty="0"/>
              <a:t>CROP PRODUCTION DATA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CD46F7-2223-4A2F-855C-15A8930EC4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0001" y="5280846"/>
            <a:ext cx="10572000" cy="1371623"/>
          </a:xfrm>
        </p:spPr>
        <p:txBody>
          <a:bodyPr>
            <a:normAutofit/>
          </a:bodyPr>
          <a:lstStyle/>
          <a:p>
            <a:pPr algn="r"/>
            <a:r>
              <a:rPr lang="en-US" dirty="0"/>
              <a:t>SUBMITTED BY:</a:t>
            </a:r>
          </a:p>
          <a:p>
            <a:pPr algn="r"/>
            <a:r>
              <a:rPr lang="en-US" dirty="0"/>
              <a:t>T.DATTATREYA</a:t>
            </a:r>
          </a:p>
          <a:p>
            <a:pPr algn="r"/>
            <a:r>
              <a:rPr lang="en-US" dirty="0"/>
              <a:t>NIT JAIPUR</a:t>
            </a:r>
          </a:p>
        </p:txBody>
      </p:sp>
    </p:spTree>
    <p:extLst>
      <p:ext uri="{BB962C8B-B14F-4D97-AF65-F5344CB8AC3E}">
        <p14:creationId xmlns:p14="http://schemas.microsoft.com/office/powerpoint/2010/main" val="4156153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9CDB98-E6A8-498D-B321-DE63E4E30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 OVERVIEW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6A366E-AE24-452C-9B6D-3144B3F906A4}"/>
              </a:ext>
            </a:extLst>
          </p:cNvPr>
          <p:cNvSpPr txBox="1"/>
          <p:nvPr/>
        </p:nvSpPr>
        <p:spPr>
          <a:xfrm>
            <a:off x="7078132" y="2469572"/>
            <a:ext cx="481753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b="1" dirty="0">
                <a:solidFill>
                  <a:schemeClr val="accent1"/>
                </a:solidFill>
              </a:rPr>
              <a:t>The map indicates the overall production across all the states in India.</a:t>
            </a:r>
          </a:p>
          <a:p>
            <a:pPr marL="342900" indent="-342900">
              <a:buAutoNum type="arabicPeriod"/>
            </a:pPr>
            <a:r>
              <a:rPr lang="en-US" b="1" dirty="0"/>
              <a:t>Kerala has highest crop production capacity followed by Andhra Pradesh, Tamil Nadu, Uttar Pradesh, Madhya Pradesh.</a:t>
            </a:r>
          </a:p>
          <a:p>
            <a:pPr marL="342900" indent="-342900">
              <a:buAutoNum type="arabicPeriod"/>
            </a:pPr>
            <a:r>
              <a:rPr lang="en-US" b="1" dirty="0">
                <a:solidFill>
                  <a:schemeClr val="accent1"/>
                </a:solidFill>
              </a:rPr>
              <a:t>Each State is famous for its growing conditions to specific crops, particularly Kerala for Coconut, Andhra Pradesh for Coconut &amp; Sugarcane etc.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63860E2-DE55-4CC0-87FF-B21FFC2561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1677" y="2469572"/>
            <a:ext cx="6465712" cy="3636963"/>
          </a:xfrm>
        </p:spPr>
      </p:pic>
    </p:spTree>
    <p:extLst>
      <p:ext uri="{BB962C8B-B14F-4D97-AF65-F5344CB8AC3E}">
        <p14:creationId xmlns:p14="http://schemas.microsoft.com/office/powerpoint/2010/main" val="20259396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9CDB98-E6A8-498D-B321-DE63E4E30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CROP OVERVIEW INDIA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6A366E-AE24-452C-9B6D-3144B3F906A4}"/>
              </a:ext>
            </a:extLst>
          </p:cNvPr>
          <p:cNvSpPr txBox="1"/>
          <p:nvPr/>
        </p:nvSpPr>
        <p:spPr>
          <a:xfrm>
            <a:off x="7078132" y="2469572"/>
            <a:ext cx="481753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b="1" dirty="0">
                <a:solidFill>
                  <a:schemeClr val="accent1"/>
                </a:solidFill>
              </a:rPr>
              <a:t>The map indicates the states with their highest crop production.</a:t>
            </a:r>
          </a:p>
          <a:p>
            <a:pPr marL="342900" indent="-342900">
              <a:buAutoNum type="arabicPeriod"/>
            </a:pPr>
            <a:r>
              <a:rPr lang="en-US" b="1" dirty="0"/>
              <a:t>Kerala has highest crop production capacity followed by Andhra Pradesh, Tamil Nadu, Uttar Pradesh, Madhya Pradesh.</a:t>
            </a:r>
          </a:p>
          <a:p>
            <a:pPr marL="342900" indent="-342900">
              <a:buAutoNum type="arabicPeriod"/>
            </a:pPr>
            <a:r>
              <a:rPr lang="en-US" b="1" dirty="0">
                <a:solidFill>
                  <a:schemeClr val="accent1"/>
                </a:solidFill>
              </a:rPr>
              <a:t>Each State is famous for its growing conditions to specific crops, particularly Kerala for Coconut, Andhra Pradesh for Coconut &amp; Sugarcane etc.</a:t>
            </a:r>
          </a:p>
          <a:p>
            <a:pPr marL="342900" indent="-342900">
              <a:buAutoNum type="arabicPeriod"/>
            </a:pPr>
            <a:r>
              <a:rPr lang="en-US" b="1" dirty="0"/>
              <a:t>Beans &amp; Mutter are mostly grown in Andhra Pradesh, Telangana, Madhya Pradesh. Green Gram in Gujarat &amp; Bajra in Uttar Pradesh.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27C70CA-4849-4BB4-8E6F-1E739A9AE1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7811" y="2469572"/>
            <a:ext cx="6465712" cy="3636963"/>
          </a:xfrm>
        </p:spPr>
      </p:pic>
    </p:spTree>
    <p:extLst>
      <p:ext uri="{BB962C8B-B14F-4D97-AF65-F5344CB8AC3E}">
        <p14:creationId xmlns:p14="http://schemas.microsoft.com/office/powerpoint/2010/main" val="38626566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9CDB98-E6A8-498D-B321-DE63E4E30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PRODUCTION SHARE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6A366E-AE24-452C-9B6D-3144B3F906A4}"/>
              </a:ext>
            </a:extLst>
          </p:cNvPr>
          <p:cNvSpPr txBox="1"/>
          <p:nvPr/>
        </p:nvSpPr>
        <p:spPr>
          <a:xfrm>
            <a:off x="7095065" y="2995391"/>
            <a:ext cx="4817535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b="1" dirty="0">
                <a:solidFill>
                  <a:schemeClr val="accent1"/>
                </a:solidFill>
              </a:rPr>
              <a:t>The Pie Chart indicates the states with their portion of crop production</a:t>
            </a:r>
          </a:p>
          <a:p>
            <a:pPr marL="342900" indent="-342900">
              <a:buAutoNum type="arabicPeriod"/>
            </a:pPr>
            <a:r>
              <a:rPr lang="en-US" b="1" dirty="0"/>
              <a:t>We can change the year using filter to see the crop production capacity across states.</a:t>
            </a:r>
          </a:p>
          <a:p>
            <a:pPr marL="342900" indent="-342900">
              <a:buAutoNum type="arabicPeriod"/>
            </a:pPr>
            <a:r>
              <a:rPr lang="en-US" b="1" dirty="0">
                <a:solidFill>
                  <a:schemeClr val="accent1"/>
                </a:solidFill>
              </a:rPr>
              <a:t>Every year there may be few ups and downs due to demand for a crop, based on the seasonal changes, high yield rate etc.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F65B831-A6A6-461A-8D7E-240E6C1141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4744" y="2469572"/>
            <a:ext cx="6465712" cy="3636963"/>
          </a:xfrm>
        </p:spPr>
      </p:pic>
    </p:spTree>
    <p:extLst>
      <p:ext uri="{BB962C8B-B14F-4D97-AF65-F5344CB8AC3E}">
        <p14:creationId xmlns:p14="http://schemas.microsoft.com/office/powerpoint/2010/main" val="9252614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9CDB98-E6A8-498D-B321-DE63E4E30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CROP SHARE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6A366E-AE24-452C-9B6D-3144B3F906A4}"/>
              </a:ext>
            </a:extLst>
          </p:cNvPr>
          <p:cNvSpPr txBox="1"/>
          <p:nvPr/>
        </p:nvSpPr>
        <p:spPr>
          <a:xfrm>
            <a:off x="7078132" y="2230589"/>
            <a:ext cx="481753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b="1" dirty="0">
                <a:solidFill>
                  <a:schemeClr val="accent1"/>
                </a:solidFill>
              </a:rPr>
              <a:t>The Pie Chart indicates the states with their portion of each crop with highest production.</a:t>
            </a:r>
          </a:p>
          <a:p>
            <a:pPr marL="342900" indent="-342900">
              <a:buAutoNum type="arabicPeriod"/>
            </a:pPr>
            <a:r>
              <a:rPr lang="en-US" b="1" dirty="0"/>
              <a:t>We can change the year using filter to see the crop production capacity across states.</a:t>
            </a:r>
          </a:p>
          <a:p>
            <a:pPr marL="342900" indent="-342900">
              <a:buAutoNum type="arabicPeriod"/>
            </a:pPr>
            <a:r>
              <a:rPr lang="en-US" b="1" dirty="0">
                <a:solidFill>
                  <a:schemeClr val="accent1"/>
                </a:solidFill>
              </a:rPr>
              <a:t>Every year there may be few ups and downs due to demand for a crop, based on the seasonal changes, high yield rate etc.</a:t>
            </a:r>
          </a:p>
          <a:p>
            <a:pPr marL="342900" indent="-342900">
              <a:buAutoNum type="arabicPeriod"/>
            </a:pPr>
            <a:r>
              <a:rPr lang="en-US" b="1" dirty="0"/>
              <a:t>From the Pie chart we can observe that in the year 1997 Sugarcane occupies a large portion coming from Tamil Nadu, Andhra Pradesh, Maharashtra, Telangana.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B7EF8B8-AAA8-4259-A1B7-ECCE9C34F2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6344" y="2535767"/>
            <a:ext cx="6465712" cy="3636963"/>
          </a:xfrm>
        </p:spPr>
      </p:pic>
    </p:spTree>
    <p:extLst>
      <p:ext uri="{BB962C8B-B14F-4D97-AF65-F5344CB8AC3E}">
        <p14:creationId xmlns:p14="http://schemas.microsoft.com/office/powerpoint/2010/main" val="41175082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9CDB98-E6A8-498D-B321-DE63E4E30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SEASON WISE ANALYSIS OF CROP PRODUCTION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6A366E-AE24-452C-9B6D-3144B3F906A4}"/>
              </a:ext>
            </a:extLst>
          </p:cNvPr>
          <p:cNvSpPr txBox="1"/>
          <p:nvPr/>
        </p:nvSpPr>
        <p:spPr>
          <a:xfrm>
            <a:off x="7095065" y="4381123"/>
            <a:ext cx="4817535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b="1" dirty="0"/>
              <a:t>The following text tables indicates the Crop Production for each of the Season.</a:t>
            </a:r>
          </a:p>
          <a:p>
            <a:pPr marL="342900" indent="-342900">
              <a:buAutoNum type="arabicPeriod"/>
            </a:pPr>
            <a:r>
              <a:rPr lang="en-US" b="1" dirty="0"/>
              <a:t>There mainly Autumn, Kharif, Rabi, Summer, Winter, Whole Year as Seasons in the table.</a:t>
            </a:r>
          </a:p>
          <a:p>
            <a:pPr marL="342900" indent="-342900">
              <a:buAutoNum type="arabicPeriod"/>
            </a:pPr>
            <a:r>
              <a:rPr lang="en-US" b="1" dirty="0"/>
              <a:t>We can change the year using the filter available in the Worksheet.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5941948-63D9-4025-8BCC-0DFC45EF44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1000" y="2268606"/>
            <a:ext cx="6465712" cy="3636963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AC7F97D-0856-43BA-BCA6-06486317B1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12" t="22407" r="1112" b="13148"/>
          <a:stretch/>
        </p:blipFill>
        <p:spPr>
          <a:xfrm>
            <a:off x="7145865" y="2024839"/>
            <a:ext cx="4766735" cy="2356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9503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9CDB98-E6A8-498D-B321-DE63E4E30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CROPS TREEMAP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6A366E-AE24-452C-9B6D-3144B3F906A4}"/>
              </a:ext>
            </a:extLst>
          </p:cNvPr>
          <p:cNvSpPr txBox="1"/>
          <p:nvPr/>
        </p:nvSpPr>
        <p:spPr>
          <a:xfrm>
            <a:off x="7086599" y="3635549"/>
            <a:ext cx="481753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b="1" dirty="0">
                <a:solidFill>
                  <a:schemeClr val="accent1"/>
                </a:solidFill>
              </a:rPr>
              <a:t>The treemap indicates the highest Crop production for each year.</a:t>
            </a:r>
          </a:p>
          <a:p>
            <a:pPr marL="342900" indent="-342900">
              <a:buAutoNum type="arabicPeriod"/>
            </a:pPr>
            <a:r>
              <a:rPr lang="en-US" b="1" dirty="0"/>
              <a:t>This is easy for Business experts to get an overview of the production. 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427E19C-300F-45FA-9F1B-6C53B5462F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8610" y="2417233"/>
            <a:ext cx="6465712" cy="3636963"/>
          </a:xfrm>
        </p:spPr>
      </p:pic>
    </p:spTree>
    <p:extLst>
      <p:ext uri="{BB962C8B-B14F-4D97-AF65-F5344CB8AC3E}">
        <p14:creationId xmlns:p14="http://schemas.microsoft.com/office/powerpoint/2010/main" val="21699326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A08E6-8594-44FD-8BD9-16080ECA6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AREA RACING BAR CHART</a:t>
            </a:r>
          </a:p>
        </p:txBody>
      </p:sp>
      <p:pic>
        <p:nvPicPr>
          <p:cNvPr id="4" name="Crop_analysis_1">
            <a:hlinkClick r:id="" action="ppaction://media"/>
            <a:extLst>
              <a:ext uri="{FF2B5EF4-FFF2-40B4-BE49-F238E27FC236}">
                <a16:creationId xmlns:a16="http://schemas.microsoft.com/office/drawing/2014/main" id="{AD187481-9CAA-451A-8599-61C0C2B2ED35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56391" y="2230967"/>
            <a:ext cx="7279217" cy="4094449"/>
          </a:xfrm>
        </p:spPr>
      </p:pic>
    </p:spTree>
    <p:extLst>
      <p:ext uri="{BB962C8B-B14F-4D97-AF65-F5344CB8AC3E}">
        <p14:creationId xmlns:p14="http://schemas.microsoft.com/office/powerpoint/2010/main" val="491813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25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FEA0FD-93E3-41B2-A775-8B386D94B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PRODUCTION RACING BAR CHART</a:t>
            </a:r>
          </a:p>
        </p:txBody>
      </p:sp>
      <p:pic>
        <p:nvPicPr>
          <p:cNvPr id="4" name="Crop_analysis_2">
            <a:hlinkClick r:id="" action="ppaction://media"/>
            <a:extLst>
              <a:ext uri="{FF2B5EF4-FFF2-40B4-BE49-F238E27FC236}">
                <a16:creationId xmlns:a16="http://schemas.microsoft.com/office/drawing/2014/main" id="{46BBDB32-9FDD-4845-A448-C865F0BB1E30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72955" y="2222500"/>
            <a:ext cx="7446090" cy="4188312"/>
          </a:xfrm>
        </p:spPr>
      </p:pic>
    </p:spTree>
    <p:extLst>
      <p:ext uri="{BB962C8B-B14F-4D97-AF65-F5344CB8AC3E}">
        <p14:creationId xmlns:p14="http://schemas.microsoft.com/office/powerpoint/2010/main" val="4112140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68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53C214-4E37-418E-9AC4-23CE280DA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HEROKU DEPLOYMENT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0F225E0-EB71-4B95-A80F-4ED68D078D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3210" y="2324100"/>
            <a:ext cx="6465712" cy="3636963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3A7B303-0592-43F2-B194-ACF68900F6D8}"/>
              </a:ext>
            </a:extLst>
          </p:cNvPr>
          <p:cNvSpPr txBox="1"/>
          <p:nvPr/>
        </p:nvSpPr>
        <p:spPr>
          <a:xfrm>
            <a:off x="7366000" y="2711420"/>
            <a:ext cx="401599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accent1"/>
                </a:solidFill>
              </a:rPr>
              <a:t>The Streamlit based app.py file has been deployed in the Heroku.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One can get the results of any state for different year &amp; different crop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Heroku Webapp Link:</a:t>
            </a:r>
            <a:r>
              <a:rPr lang="en-US" sz="1800" u="sng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u="sng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https://cropsindia.herokuapp.com/</a:t>
            </a:r>
            <a:endParaRPr lang="en-US" sz="1800" u="sng" dirty="0">
              <a:solidFill>
                <a:schemeClr val="accent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sz="1800" u="sng" dirty="0">
              <a:solidFill>
                <a:schemeClr val="accent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09861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1846B-55D9-481F-9CC0-E557F9FE5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IMPORTANT LINKS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772B8F-6D1F-4CF5-B32D-394AF16299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Heroku Webapp: </a:t>
            </a:r>
            <a:r>
              <a:rPr lang="en-US" sz="1800" u="sng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https://cropsindia.herokuapp.com/</a:t>
            </a:r>
            <a:endParaRPr lang="en-US" sz="1800" u="sng" dirty="0">
              <a:solidFill>
                <a:schemeClr val="accent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GitHub repository: </a:t>
            </a:r>
            <a:r>
              <a:rPr lang="en-US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https://github.com/dattu-98/crops_india</a:t>
            </a:r>
            <a:endParaRPr lang="en-US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Tableau reports:</a:t>
            </a:r>
            <a:r>
              <a:rPr lang="en-US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https://github.com/dattu-98/crops_india/tree/master/tableau_reports</a:t>
            </a:r>
            <a:endParaRPr lang="en-US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Documents:</a:t>
            </a:r>
            <a:r>
              <a:rPr lang="en-US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https://github.com/dattu-98/crops_india/tree/master/Documents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876531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08C2AE-B802-471C-B4AD-510CDD550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	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E4936F-186B-4462-9892-03F859769F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1" y="2329879"/>
            <a:ext cx="5029200" cy="4114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D9F56C1-2E16-4CC3-B64B-2AC5D08857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6103" y="2823583"/>
            <a:ext cx="6695884" cy="321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16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572B3-4BDB-495A-80AD-811EDCCBF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 &amp; 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42737B-5CB8-4BE6-8FCB-B726F3F310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What's the Source of the Data - Collected from Given Data Set</a:t>
            </a:r>
          </a:p>
          <a:p>
            <a:r>
              <a:rPr lang="en-US" dirty="0"/>
              <a:t>What was the type of Data - Numerical and Categorical Values</a:t>
            </a:r>
          </a:p>
          <a:p>
            <a:r>
              <a:rPr lang="en-US" dirty="0"/>
              <a:t>What is the flow of the project - According to the Architecture mentioned above</a:t>
            </a:r>
          </a:p>
          <a:p>
            <a:r>
              <a:rPr lang="en-US" dirty="0"/>
              <a:t>How did you deploy the report – Tableau Online is necessary to deploy the report which is an enterprise version. I had deployed few important statistics using Heroku with Streamlit framework.</a:t>
            </a:r>
          </a:p>
          <a:p>
            <a:r>
              <a:rPr lang="en-US" dirty="0"/>
              <a:t>What results did you get - Many important parameters can be obtained from the worksheets available in the report &amp; also the deployed Heroku webapp.</a:t>
            </a:r>
          </a:p>
        </p:txBody>
      </p:sp>
    </p:spTree>
    <p:extLst>
      <p:ext uri="{BB962C8B-B14F-4D97-AF65-F5344CB8AC3E}">
        <p14:creationId xmlns:p14="http://schemas.microsoft.com/office/powerpoint/2010/main" val="16302207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EA7EC-585F-444B-BFFE-1EB4F5FF6B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ETL OPERATIONS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877CE5-883A-4574-AC7D-64323B47BC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is collected from the given dataset.</a:t>
            </a:r>
          </a:p>
          <a:p>
            <a:r>
              <a:rPr lang="en-US" dirty="0"/>
              <a:t>Imported the data to a dataframe using Pandas library in Python</a:t>
            </a:r>
          </a:p>
          <a:p>
            <a:r>
              <a:rPr lang="en-US" dirty="0"/>
              <a:t>Transformed the Data by replacing null values using the mean &amp; median of the crop production category.</a:t>
            </a:r>
          </a:p>
          <a:p>
            <a:r>
              <a:rPr lang="en-US" dirty="0"/>
              <a:t>After the data manipulation and transformation the data is saved as .csv format and imported to Tableau for further analysis.</a:t>
            </a:r>
          </a:p>
          <a:p>
            <a:r>
              <a:rPr lang="en-US" dirty="0"/>
              <a:t>Data types of certain columns had been changed according to requirement in Tableau.</a:t>
            </a:r>
          </a:p>
        </p:txBody>
      </p:sp>
    </p:spTree>
    <p:extLst>
      <p:ext uri="{BB962C8B-B14F-4D97-AF65-F5344CB8AC3E}">
        <p14:creationId xmlns:p14="http://schemas.microsoft.com/office/powerpoint/2010/main" val="31334135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071DDF-22CB-4CB4-9C7E-2AB015616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PAGES IN THE REPORT PUBLISHED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F42FA1-687D-48B8-BCF6-0EFAEAA85D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8689" y="2222287"/>
            <a:ext cx="11034621" cy="4188525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Production Overview</a:t>
            </a:r>
          </a:p>
          <a:p>
            <a:r>
              <a:rPr lang="en-US" dirty="0"/>
              <a:t>Year vs Production</a:t>
            </a:r>
          </a:p>
          <a:p>
            <a:r>
              <a:rPr lang="en-US" dirty="0"/>
              <a:t>Year vs Production Forecasted</a:t>
            </a:r>
          </a:p>
          <a:p>
            <a:r>
              <a:rPr lang="en-US" dirty="0"/>
              <a:t>Year vs Area</a:t>
            </a:r>
          </a:p>
          <a:p>
            <a:r>
              <a:rPr lang="en-US" dirty="0"/>
              <a:t>Year vs Area Forecasted</a:t>
            </a:r>
          </a:p>
          <a:p>
            <a:r>
              <a:rPr lang="en-US" dirty="0"/>
              <a:t>Map Overview</a:t>
            </a:r>
          </a:p>
          <a:p>
            <a:r>
              <a:rPr lang="en-US" dirty="0"/>
              <a:t>Crop Overview India</a:t>
            </a:r>
          </a:p>
          <a:p>
            <a:r>
              <a:rPr lang="en-US" dirty="0"/>
              <a:t>Production Share</a:t>
            </a:r>
          </a:p>
          <a:p>
            <a:r>
              <a:rPr lang="en-US" dirty="0"/>
              <a:t>Crop Share</a:t>
            </a:r>
          </a:p>
          <a:p>
            <a:r>
              <a:rPr lang="en-US" dirty="0"/>
              <a:t>Season Wise Analysis Crop Production</a:t>
            </a:r>
          </a:p>
          <a:p>
            <a:r>
              <a:rPr lang="en-US" dirty="0"/>
              <a:t>Area Racing Bar Chart</a:t>
            </a:r>
          </a:p>
          <a:p>
            <a:r>
              <a:rPr lang="en-US" dirty="0"/>
              <a:t>Production Racing Bar Chart</a:t>
            </a:r>
          </a:p>
          <a:p>
            <a:r>
              <a:rPr lang="en-US" dirty="0"/>
              <a:t>Crops Treemap</a:t>
            </a:r>
          </a:p>
        </p:txBody>
      </p:sp>
    </p:spTree>
    <p:extLst>
      <p:ext uri="{BB962C8B-B14F-4D97-AF65-F5344CB8AC3E}">
        <p14:creationId xmlns:p14="http://schemas.microsoft.com/office/powerpoint/2010/main" val="10347087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2C0863-83B5-4B3A-93C2-E6C095356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PRODUCTION OVERVIEW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586AF2F-F7EF-4431-AA23-FF599BFAF59A}"/>
              </a:ext>
            </a:extLst>
          </p:cNvPr>
          <p:cNvSpPr txBox="1"/>
          <p:nvPr/>
        </p:nvSpPr>
        <p:spPr>
          <a:xfrm>
            <a:off x="7269436" y="2290233"/>
            <a:ext cx="432848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The top States in Crop Production in terms of tonnes are:</a:t>
            </a:r>
          </a:p>
          <a:p>
            <a:pPr marL="342900" indent="-342900">
              <a:buAutoNum type="arabicPeriod"/>
            </a:pPr>
            <a:r>
              <a:rPr lang="en-US" b="1" dirty="0">
                <a:solidFill>
                  <a:schemeClr val="accent1"/>
                </a:solidFill>
              </a:rPr>
              <a:t>Kerala</a:t>
            </a:r>
          </a:p>
          <a:p>
            <a:pPr marL="342900" indent="-342900">
              <a:buAutoNum type="arabicPeriod"/>
            </a:pPr>
            <a:r>
              <a:rPr lang="en-US" b="1" dirty="0">
                <a:solidFill>
                  <a:schemeClr val="accent1"/>
                </a:solidFill>
              </a:rPr>
              <a:t>Andhra Pradesh</a:t>
            </a:r>
          </a:p>
          <a:p>
            <a:pPr marL="342900" indent="-342900">
              <a:buAutoNum type="arabicPeriod"/>
            </a:pPr>
            <a:r>
              <a:rPr lang="en-US" b="1" dirty="0">
                <a:solidFill>
                  <a:schemeClr val="accent1"/>
                </a:solidFill>
              </a:rPr>
              <a:t>Tamil Nadu</a:t>
            </a:r>
          </a:p>
          <a:p>
            <a:pPr marL="342900" indent="-342900">
              <a:buAutoNum type="arabicPeriod"/>
            </a:pPr>
            <a:r>
              <a:rPr lang="en-US" b="1" dirty="0">
                <a:solidFill>
                  <a:schemeClr val="accent1"/>
                </a:solidFill>
              </a:rPr>
              <a:t>Uttar Pradesh</a:t>
            </a:r>
          </a:p>
          <a:p>
            <a:pPr marL="342900" indent="-342900">
              <a:buAutoNum type="arabicPeriod"/>
            </a:pPr>
            <a:r>
              <a:rPr lang="en-US" b="1" dirty="0">
                <a:solidFill>
                  <a:schemeClr val="accent1"/>
                </a:solidFill>
              </a:rPr>
              <a:t>Chhattisgarh</a:t>
            </a:r>
          </a:p>
          <a:p>
            <a:pPr marL="342900" indent="-342900">
              <a:buAutoNum type="arabicPeriod"/>
            </a:pPr>
            <a:r>
              <a:rPr lang="en-US" b="1" dirty="0">
                <a:solidFill>
                  <a:schemeClr val="accent1"/>
                </a:solidFill>
              </a:rPr>
              <a:t>Assam</a:t>
            </a:r>
          </a:p>
          <a:p>
            <a:pPr marL="342900" indent="-342900">
              <a:buAutoNum type="arabicPeriod"/>
            </a:pPr>
            <a:r>
              <a:rPr lang="en-US" b="1" dirty="0">
                <a:solidFill>
                  <a:schemeClr val="accent1"/>
                </a:solidFill>
              </a:rPr>
              <a:t>West Bengal</a:t>
            </a:r>
          </a:p>
          <a:p>
            <a:pPr marL="342900" indent="-342900">
              <a:buAutoNum type="arabicPeriod"/>
            </a:pPr>
            <a:r>
              <a:rPr lang="en-US" b="1" dirty="0">
                <a:solidFill>
                  <a:schemeClr val="accent1"/>
                </a:solidFill>
              </a:rPr>
              <a:t>Maharashtra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E274D83-6EC3-4114-A104-7EE7E60F7B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3211" y="2290233"/>
            <a:ext cx="6465712" cy="3636963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91E8FD8-E4A4-4A87-ACAC-DACCDA97F4B5}"/>
              </a:ext>
            </a:extLst>
          </p:cNvPr>
          <p:cNvSpPr txBox="1"/>
          <p:nvPr/>
        </p:nvSpPr>
        <p:spPr>
          <a:xfrm>
            <a:off x="7269436" y="5101820"/>
            <a:ext cx="43284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The top Crops in these states are</a:t>
            </a:r>
            <a:endParaRPr lang="en-US" b="1" dirty="0">
              <a:solidFill>
                <a:schemeClr val="accent1"/>
              </a:solidFill>
            </a:endParaRPr>
          </a:p>
          <a:p>
            <a:r>
              <a:rPr lang="en-US" b="1" dirty="0">
                <a:solidFill>
                  <a:schemeClr val="accent1"/>
                </a:solidFill>
              </a:rPr>
              <a:t>Coconut, Sugarcane, Rice, Potato, Banana, Jowar, Mango, Cotton, Maize, Groundnut, Dry Chillies. 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2019619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25BC0F-96CF-46B1-9CA5-12C1E02F9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YEAR VS PRODUCTION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B7C545-8DCF-4FAF-B7DF-41C684E5FAB4}"/>
              </a:ext>
            </a:extLst>
          </p:cNvPr>
          <p:cNvSpPr txBox="1"/>
          <p:nvPr/>
        </p:nvSpPr>
        <p:spPr>
          <a:xfrm>
            <a:off x="7289801" y="2247416"/>
            <a:ext cx="473286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b="1" dirty="0"/>
              <a:t>The plot shown besides is between Year vs Production.</a:t>
            </a:r>
          </a:p>
          <a:p>
            <a:pPr marL="342900" indent="-342900">
              <a:buAutoNum type="arabicPeriod"/>
            </a:pPr>
            <a:r>
              <a:rPr lang="en-US" b="1" dirty="0"/>
              <a:t>The filters beside show the crop categories and States</a:t>
            </a:r>
          </a:p>
          <a:p>
            <a:pPr marL="342900" indent="-342900">
              <a:buAutoNum type="arabicPeriod"/>
            </a:pPr>
            <a:r>
              <a:rPr lang="en-US" b="1" dirty="0"/>
              <a:t>We can see a linear trend as shown in the bar graph. There is sudden surge in the Production in between 2010 and 2011 it may be due to</a:t>
            </a:r>
          </a:p>
          <a:p>
            <a:pPr marL="800100" lvl="1" indent="-342900">
              <a:buAutoNum type="arabicPeriod"/>
            </a:pPr>
            <a:r>
              <a:rPr lang="en-US" b="1" dirty="0">
                <a:solidFill>
                  <a:schemeClr val="accent1"/>
                </a:solidFill>
              </a:rPr>
              <a:t>Increase in Population.</a:t>
            </a:r>
          </a:p>
          <a:p>
            <a:pPr marL="800100" lvl="1" indent="-342900">
              <a:buAutoNum type="arabicPeriod"/>
            </a:pPr>
            <a:r>
              <a:rPr lang="en-US" b="1" dirty="0">
                <a:solidFill>
                  <a:schemeClr val="accent1"/>
                </a:solidFill>
              </a:rPr>
              <a:t>Increase in Demand.</a:t>
            </a:r>
          </a:p>
          <a:p>
            <a:pPr marL="800100" lvl="1" indent="-342900">
              <a:buAutoNum type="arabicPeriod"/>
            </a:pPr>
            <a:r>
              <a:rPr lang="en-US" b="1" dirty="0">
                <a:solidFill>
                  <a:schemeClr val="accent1"/>
                </a:solidFill>
              </a:rPr>
              <a:t>Increase in demand from Foreign Countries.</a:t>
            </a:r>
          </a:p>
          <a:p>
            <a:pPr marL="800100" lvl="1" indent="-342900">
              <a:buAutoNum type="arabicPeriod"/>
            </a:pPr>
            <a:r>
              <a:rPr lang="en-US" b="1" dirty="0">
                <a:solidFill>
                  <a:schemeClr val="accent1"/>
                </a:solidFill>
              </a:rPr>
              <a:t>Technological advancements in Agriculture Sector.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E963F8E-A21D-478D-BFE2-B7D5682BEE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7944" y="2324100"/>
            <a:ext cx="6465712" cy="3636963"/>
          </a:xfrm>
        </p:spPr>
      </p:pic>
    </p:spTree>
    <p:extLst>
      <p:ext uri="{BB962C8B-B14F-4D97-AF65-F5344CB8AC3E}">
        <p14:creationId xmlns:p14="http://schemas.microsoft.com/office/powerpoint/2010/main" val="37619925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CC9C1-0AF3-438A-8BAA-7995B9F98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YEAR VS PRODUCTION FORECASTED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ADB4BE0-E7D9-49DC-B6B3-0503442F58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4744" y="2459566"/>
            <a:ext cx="6465712" cy="3636963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7A376AE-5210-4F4F-84FB-3377BBCB4350}"/>
              </a:ext>
            </a:extLst>
          </p:cNvPr>
          <p:cNvSpPr txBox="1"/>
          <p:nvPr/>
        </p:nvSpPr>
        <p:spPr>
          <a:xfrm>
            <a:off x="7294836" y="2708386"/>
            <a:ext cx="432848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b="1" dirty="0">
                <a:solidFill>
                  <a:schemeClr val="accent1"/>
                </a:solidFill>
              </a:rPr>
              <a:t>From the bar chart we can see as there is a linear trend. The Forecasted production for the succeeding years have increasing production rate and the numbers indicate it.</a:t>
            </a:r>
          </a:p>
          <a:p>
            <a:pPr marL="342900" indent="-342900">
              <a:buAutoNum type="arabicPeriod"/>
            </a:pPr>
            <a:r>
              <a:rPr lang="en-US" b="1" dirty="0"/>
              <a:t>The Forecasted model is an Automatic Model by the Tableau software for 6 years with 95% Confidence level.</a:t>
            </a:r>
          </a:p>
          <a:p>
            <a:endParaRPr lang="en-US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59945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99063-C9CC-4E84-BCB8-52D31FBFF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YEAR VS AREA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5B921CA-2B67-43FD-A527-8515B91463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9345" y="2307167"/>
            <a:ext cx="6465712" cy="3636963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655EA25-A936-442F-97BE-7C3908D1D6C0}"/>
              </a:ext>
            </a:extLst>
          </p:cNvPr>
          <p:cNvSpPr txBox="1"/>
          <p:nvPr/>
        </p:nvSpPr>
        <p:spPr>
          <a:xfrm>
            <a:off x="6975120" y="2417488"/>
            <a:ext cx="481753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b="1" dirty="0">
                <a:solidFill>
                  <a:schemeClr val="accent1"/>
                </a:solidFill>
              </a:rPr>
              <a:t>The Arable Land bar chart is plotted in the figure.</a:t>
            </a:r>
          </a:p>
          <a:p>
            <a:pPr marL="342900" indent="-342900">
              <a:buAutoNum type="arabicPeriod"/>
            </a:pPr>
            <a:r>
              <a:rPr lang="en-US" b="1" dirty="0"/>
              <a:t>From the past 10 years the arable land is almost same it may be due to:</a:t>
            </a:r>
          </a:p>
          <a:p>
            <a:pPr marL="800100" lvl="1" indent="-342900">
              <a:buAutoNum type="arabicPeriod"/>
            </a:pPr>
            <a:r>
              <a:rPr lang="en-US" b="1" dirty="0">
                <a:solidFill>
                  <a:schemeClr val="accent1"/>
                </a:solidFill>
              </a:rPr>
              <a:t>Due to increasing population, Technological advancements people are migrating to Urban Areas. </a:t>
            </a:r>
          </a:p>
          <a:p>
            <a:pPr marL="800100" lvl="1" indent="-342900">
              <a:buAutoNum type="arabicPeriod"/>
            </a:pPr>
            <a:r>
              <a:rPr lang="en-US" b="1" dirty="0">
                <a:solidFill>
                  <a:schemeClr val="accent1"/>
                </a:solidFill>
              </a:rPr>
              <a:t>Increasing use of fertilizers to get maximum crop production within the limited agricultural land.</a:t>
            </a:r>
          </a:p>
          <a:p>
            <a:endParaRPr lang="en-US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20481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9CDB98-E6A8-498D-B321-DE63E4E30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YEAR VS AREA FORECASTED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77917F2-2C20-41BD-8CFC-59329B100E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5544" y="2349500"/>
            <a:ext cx="6465712" cy="3636963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66A366E-AE24-452C-9B6D-3144B3F906A4}"/>
              </a:ext>
            </a:extLst>
          </p:cNvPr>
          <p:cNvSpPr txBox="1"/>
          <p:nvPr/>
        </p:nvSpPr>
        <p:spPr>
          <a:xfrm>
            <a:off x="7078132" y="2469572"/>
            <a:ext cx="481753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b="1" dirty="0">
                <a:solidFill>
                  <a:schemeClr val="accent1"/>
                </a:solidFill>
              </a:rPr>
              <a:t>From the bar chart we can see as there is a constant trend going on in the Arable Land.</a:t>
            </a:r>
          </a:p>
          <a:p>
            <a:pPr marL="342900" indent="-342900">
              <a:buAutoNum type="arabicPeriod"/>
            </a:pPr>
            <a:r>
              <a:rPr lang="en-US" b="1" dirty="0"/>
              <a:t>The Forecasted model is an Automatic Model by the Tableau software for 6 years with 95% Confidence level.</a:t>
            </a:r>
          </a:p>
          <a:p>
            <a:pPr marL="342900" indent="-342900">
              <a:buAutoNum type="arabicPeriod"/>
            </a:pPr>
            <a:r>
              <a:rPr lang="en-US" b="1" dirty="0">
                <a:solidFill>
                  <a:schemeClr val="accent1"/>
                </a:solidFill>
              </a:rPr>
              <a:t>The Forecasted plots also indicates the same pattern that a constant trend for the next 6 succeeding years</a:t>
            </a:r>
          </a:p>
          <a:p>
            <a:pPr marL="342900" indent="-342900">
              <a:buAutoNum type="arabicPeriod"/>
            </a:pPr>
            <a:r>
              <a:rPr lang="en-US" b="1" dirty="0"/>
              <a:t>There are also some limits with respect to the predicted values.</a:t>
            </a:r>
          </a:p>
          <a:p>
            <a:endParaRPr lang="en-US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748618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F03B5E"/>
      </a:accent1>
      <a:accent2>
        <a:srgbClr val="DC6FEC"/>
      </a:accent2>
      <a:accent3>
        <a:srgbClr val="60B1F2"/>
      </a:accent3>
      <a:accent4>
        <a:srgbClr val="6AD5BB"/>
      </a:accent4>
      <a:accent5>
        <a:srgbClr val="E8AB4E"/>
      </a:accent5>
      <a:accent6>
        <a:srgbClr val="F56447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ACECE1E4-636E-48DB-87ED-4A76DC93378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TM03457503[[fn=Quotable]]</Template>
  <TotalTime>1317</TotalTime>
  <Words>1040</Words>
  <Application>Microsoft Office PowerPoint</Application>
  <PresentationFormat>Widescreen</PresentationFormat>
  <Paragraphs>100</Paragraphs>
  <Slides>20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Century Gothic</vt:lpstr>
      <vt:lpstr>Times New Roman</vt:lpstr>
      <vt:lpstr>Wingdings 2</vt:lpstr>
      <vt:lpstr>Quotable</vt:lpstr>
      <vt:lpstr>CROP PRODUCTION DATA ANALYSIS</vt:lpstr>
      <vt:lpstr>ARCHITECTURE </vt:lpstr>
      <vt:lpstr>ETL OPERATIONS</vt:lpstr>
      <vt:lpstr>PAGES IN THE REPORT PUBLISHED</vt:lpstr>
      <vt:lpstr>PRODUCTION OVERVIEW</vt:lpstr>
      <vt:lpstr>YEAR VS PRODUCTION</vt:lpstr>
      <vt:lpstr>YEAR VS PRODUCTION FORECASTED</vt:lpstr>
      <vt:lpstr>YEAR VS AREA</vt:lpstr>
      <vt:lpstr>YEAR VS AREA FORECASTED</vt:lpstr>
      <vt:lpstr>MAP OVERVIEW</vt:lpstr>
      <vt:lpstr>CROP OVERVIEW INDIA</vt:lpstr>
      <vt:lpstr>PRODUCTION SHARE</vt:lpstr>
      <vt:lpstr>CROP SHARE</vt:lpstr>
      <vt:lpstr>SEASON WISE ANALYSIS OF CROP PRODUCTION</vt:lpstr>
      <vt:lpstr>CROPS TREEMAP</vt:lpstr>
      <vt:lpstr>AREA RACING BAR CHART</vt:lpstr>
      <vt:lpstr>PRODUCTION RACING BAR CHART</vt:lpstr>
      <vt:lpstr>HEROKU DEPLOYMENT</vt:lpstr>
      <vt:lpstr>IMPORTANT LINKS</vt:lpstr>
      <vt:lpstr>Q &amp; 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GOOGLE APP STORE DATA ANALYSIS</dc:title>
  <dc:creator>dattu thunuguntla</dc:creator>
  <cp:lastModifiedBy>dattu thunuguntla</cp:lastModifiedBy>
  <cp:revision>16</cp:revision>
  <dcterms:created xsi:type="dcterms:W3CDTF">2021-09-04T03:56:22Z</dcterms:created>
  <dcterms:modified xsi:type="dcterms:W3CDTF">2021-09-25T07:28:08Z</dcterms:modified>
</cp:coreProperties>
</file>